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D97706"/>
              </a:solidFill>
            </c:spPr>
          </c:dPt>
          <c:dPt>
            <c:idx val="1"/>
            <c:spPr>
              <a:solidFill>
                <a:srgbClr val="059669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6366F1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3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5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07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9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162000" y="3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3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5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7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9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162000" y="5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3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5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62000" y="7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3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5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7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09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162000" y="970000"/>
            <a:ext cx="60000" cy="6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896000" y="1029000"/>
            <a:ext cx="4400000" cy="44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196000" y="1329000"/>
            <a:ext cx="3800000" cy="38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96000" y="2329000"/>
            <a:ext cx="3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PINNACLE PROPERTIES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596000" y="2729000"/>
            <a:ext cx="30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Building Lasting Value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5496000" y="36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696000" y="3829000"/>
            <a:ext cx="2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 Strategy &amp; Market Outlook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5958000"/>
            <a:ext cx="108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658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065900" y="1651600"/>
            <a:ext cx="80000" cy="8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— Portfolio Value —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58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0825" y="3221600"/>
            <a:ext cx="127005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+12%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58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5800" y="3871600"/>
            <a:ext cx="1955085" cy="100000"/>
          </a:xfrm>
          <a:prstGeom prst="roundRect">
            <a:avLst>
              <a:gd name="adj" fmla="val 2557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658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85%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459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4859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35259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5826000" y="1651600"/>
            <a:ext cx="80000" cy="8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5059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059669"/>
                </a:solidFill>
                <a:latin typeface="Inter"/>
              </a:rPr>
              <a:t>— Occupancy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859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080925" y="3221600"/>
            <a:ext cx="127005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5259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+1.2%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5659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B4DF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565900" y="3871600"/>
            <a:ext cx="2208096" cy="100000"/>
          </a:xfrm>
          <a:prstGeom prst="roundRect">
            <a:avLst>
              <a:gd name="adj" fmla="val 2264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5259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96%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2060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62460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2860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8586100" y="165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2660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EF4444"/>
                </a:solidFill>
                <a:latin typeface="Inter"/>
              </a:rPr>
              <a:t>— NOI —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460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6841025" y="3221600"/>
            <a:ext cx="1270050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860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+8%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3260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FAC6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326000" y="3871600"/>
            <a:ext cx="1886082" cy="100000"/>
          </a:xfrm>
          <a:prstGeom prst="roundRect">
            <a:avLst>
              <a:gd name="adj" fmla="val 265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860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82%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66100" y="1571600"/>
            <a:ext cx="2540100" cy="4000000"/>
          </a:xfrm>
          <a:prstGeom prst="roundRect">
            <a:avLst>
              <a:gd name="adj" fmla="val 250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9006100" y="1611600"/>
            <a:ext cx="2460100" cy="3920000"/>
          </a:xfrm>
          <a:prstGeom prst="roundRect">
            <a:avLst>
              <a:gd name="adj" fmla="val 2040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90461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46200" y="1651600"/>
            <a:ext cx="80000" cy="8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26100" y="1921600"/>
            <a:ext cx="242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366F1"/>
                </a:solidFill>
                <a:latin typeface="Inter"/>
              </a:rPr>
              <a:t>— IRR —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06100" y="2371600"/>
            <a:ext cx="2460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374151"/>
                </a:solidFill>
                <a:latin typeface="Inter"/>
              </a:rPr>
              <a:t>14.5%</a:t>
            </a:r>
          </a:p>
        </p:txBody>
      </p:sp>
      <p:cxnSp>
        <p:nvCxnSpPr>
          <p:cNvPr id="44" name="Connector 43"/>
          <p:cNvCxnSpPr/>
          <p:nvPr/>
        </p:nvCxnSpPr>
        <p:spPr>
          <a:xfrm>
            <a:off x="9601125" y="3221600"/>
            <a:ext cx="1270050" cy="0"/>
          </a:xfrm>
          <a:prstGeom prst="line">
            <a:avLst/>
          </a:prstGeom>
          <a:ln w="1905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046100" y="3371600"/>
            <a:ext cx="2380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↑ +1.5%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086100" y="3871600"/>
            <a:ext cx="2300100" cy="100000"/>
          </a:xfrm>
          <a:prstGeom prst="roundRect">
            <a:avLst>
              <a:gd name="adj" fmla="val 2173"/>
            </a:avLst>
          </a:prstGeom>
          <a:solidFill>
            <a:srgbClr val="D0D1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086100" y="3871600"/>
            <a:ext cx="1656072" cy="100000"/>
          </a:xfrm>
          <a:prstGeom prst="roundRect">
            <a:avLst>
              <a:gd name="adj" fmla="val 3019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9046100" y="4051600"/>
            <a:ext cx="2380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72%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Prime location portfolio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Strong tenant relationships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In-house management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Office sector exposure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Geographic concentration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High leverage ratio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Mixed-use redevelopment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Life sciences facilities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Sun Belt migration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Rising interest rates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Remote work impact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374151"/>
                </a:solidFill>
                <a:latin typeface="Inter"/>
              </a:rPr>
              <a:t>Construction cost inflation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858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2258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2558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6136000" y="159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58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— Quick Wins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2455850" y="2061600"/>
            <a:ext cx="2540100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3058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426000" y="15216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466000" y="15616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4960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376200" y="159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526000" y="17216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— Major Projects —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7696050" y="2061600"/>
            <a:ext cx="2540100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546000" y="21216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1858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2258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2558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136000" y="39112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2858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— Fill-Ins —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2455850" y="4381200"/>
            <a:ext cx="25401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3058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426000" y="3841200"/>
            <a:ext cx="5080200" cy="2159600"/>
          </a:xfrm>
          <a:prstGeom prst="roundRect">
            <a:avLst>
              <a:gd name="adj" fmla="val 1968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466000" y="3881200"/>
            <a:ext cx="5000200" cy="2079600"/>
          </a:xfrm>
          <a:prstGeom prst="roundRect">
            <a:avLst>
              <a:gd name="adj" fmla="val 1599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4960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76200" y="3911200"/>
            <a:ext cx="60000" cy="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526000" y="4041200"/>
            <a:ext cx="48802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— Thankless Tasks —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7696050" y="4381200"/>
            <a:ext cx="2540100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546000" y="4441200"/>
            <a:ext cx="4840200" cy="14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800" y="3581200"/>
            <a:ext cx="42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Effort ─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85800" y="6080800"/>
            <a:ext cx="103204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─ Impact ─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835800" y="1521600"/>
            <a:ext cx="10520400" cy="45292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875800" y="1561600"/>
            <a:ext cx="10440400" cy="44492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4796000" y="2057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856000" y="2117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496000" y="29398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INNOVATION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96000" y="31598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1" name="Oval 10"/>
          <p:cNvSpPr/>
          <p:nvPr/>
        </p:nvSpPr>
        <p:spPr>
          <a:xfrm>
            <a:off x="4133000" y="2915200"/>
            <a:ext cx="2600000" cy="2600000"/>
          </a:xfrm>
          <a:prstGeom prst="ellipse">
            <a:avLst/>
          </a:prstGeom>
          <a:solidFill>
            <a:srgbClr val="F3D6B4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193000" y="2975200"/>
            <a:ext cx="2480000" cy="2480000"/>
          </a:xfrm>
          <a:prstGeom prst="ellipse">
            <a:avLst/>
          </a:prstGeom>
          <a:solidFill>
            <a:srgbClr val="F3D6B4"/>
          </a:solidFill>
          <a:ln w="63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352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EXPERIENCE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352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5" name="Oval 14"/>
          <p:cNvSpPr/>
          <p:nvPr/>
        </p:nvSpPr>
        <p:spPr>
          <a:xfrm>
            <a:off x="5459000" y="2915200"/>
            <a:ext cx="2600000" cy="2600000"/>
          </a:xfrm>
          <a:prstGeom prst="ellipse">
            <a:avLst/>
          </a:prstGeom>
          <a:solidFill>
            <a:srgbClr val="B4DFD2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519000" y="2975200"/>
            <a:ext cx="2480000" cy="2480000"/>
          </a:xfrm>
          <a:prstGeom prst="ellipse">
            <a:avLst/>
          </a:prstGeom>
          <a:solidFill>
            <a:srgbClr val="B4DFD2"/>
          </a:solidFill>
          <a:ln w="63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556800" y="4312600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374151"/>
                </a:solidFill>
                <a:latin typeface="Inter"/>
              </a:rPr>
              <a:t>TRUST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56800" y="4532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9" name="Oval 18"/>
          <p:cNvSpPr/>
          <p:nvPr/>
        </p:nvSpPr>
        <p:spPr>
          <a:xfrm>
            <a:off x="5796000" y="3486200"/>
            <a:ext cx="600000" cy="6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B865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826000" y="3516200"/>
            <a:ext cx="540000" cy="540000"/>
          </a:xfrm>
          <a:prstGeom prst="ellipse">
            <a:avLst/>
          </a:prstGeom>
          <a:solidFill>
            <a:srgbClr val="D97706"/>
          </a:solidFill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96000" y="41662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Our Competitive Advantage</a:t>
            </a:r>
          </a:p>
        </p:txBody>
      </p:sp>
      <p:sp>
        <p:nvSpPr>
          <p:cNvPr id="22" name="Oval 21"/>
          <p:cNvSpPr/>
          <p:nvPr/>
        </p:nvSpPr>
        <p:spPr>
          <a:xfrm>
            <a:off x="8908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1251200" y="157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908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51200" y="59458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2784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44784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49784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1784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784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80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1" name="Oval 10"/>
          <p:cNvSpPr/>
          <p:nvPr/>
        </p:nvSpPr>
        <p:spPr>
          <a:xfrm>
            <a:off x="169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75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812840" y="33766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429192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61192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366192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8192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192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6988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20" name="Oval 19"/>
          <p:cNvSpPr/>
          <p:nvPr/>
        </p:nvSpPr>
        <p:spPr>
          <a:xfrm>
            <a:off x="385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391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3976920" y="33766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3" name="Connector 22"/>
          <p:cNvCxnSpPr/>
          <p:nvPr/>
        </p:nvCxnSpPr>
        <p:spPr>
          <a:xfrm>
            <a:off x="645600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577600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82600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94600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600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Develop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03396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29" name="Oval 28"/>
          <p:cNvSpPr/>
          <p:nvPr/>
        </p:nvSpPr>
        <p:spPr>
          <a:xfrm>
            <a:off x="602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08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141000" y="33766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2" name="Connector 31"/>
          <p:cNvCxnSpPr/>
          <p:nvPr/>
        </p:nvCxnSpPr>
        <p:spPr>
          <a:xfrm>
            <a:off x="8620080" y="2371600"/>
            <a:ext cx="1444080" cy="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794008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99008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811008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98008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Deploy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19804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38" name="Oval 37"/>
          <p:cNvSpPr/>
          <p:nvPr/>
        </p:nvSpPr>
        <p:spPr>
          <a:xfrm>
            <a:off x="818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824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305080" y="337660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0104160" y="2051600"/>
            <a:ext cx="640000" cy="64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0154160" y="2101600"/>
            <a:ext cx="540000" cy="54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10274160" y="2171600"/>
            <a:ext cx="3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144160" y="2421600"/>
            <a:ext cx="56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362120" y="289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46" name="Oval 45"/>
          <p:cNvSpPr/>
          <p:nvPr/>
        </p:nvSpPr>
        <p:spPr>
          <a:xfrm>
            <a:off x="1034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1040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10469160" y="33766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20452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085800" y="178452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5800" y="182452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85800" y="178452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D97706"/>
                </a:solidFill>
                <a:latin typeface="Inter"/>
              </a:rPr>
              <a:t>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05800" y="1984520"/>
            <a:ext cx="28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Q1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9160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Foundation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9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28244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313036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085800" y="271036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25800" y="275036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085800" y="271036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59669"/>
                </a:solidFill>
                <a:latin typeface="Inter"/>
              </a:rPr>
              <a:t>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505800" y="2910360"/>
            <a:ext cx="28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52487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49744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55744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Q2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81744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Growth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311744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320828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405620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085800" y="363620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25800" y="367620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085800" y="363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505800" y="3836200"/>
            <a:ext cx="28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45071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42328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48328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Q3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74328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404328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413412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982040"/>
            <a:ext cx="0" cy="485840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085800" y="456204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25800" y="460204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085800" y="456204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6366F1"/>
                </a:solidFill>
                <a:latin typeface="Inter"/>
              </a:rPr>
              <a:t>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505800" y="4762040"/>
            <a:ext cx="28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437655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434912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440912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Q4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66912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Optimize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96912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5059960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Oval 56"/>
          <p:cNvSpPr/>
          <p:nvPr/>
        </p:nvSpPr>
        <p:spPr>
          <a:xfrm>
            <a:off x="1085800" y="5487880"/>
            <a:ext cx="400000" cy="40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8" name="Oval 57"/>
          <p:cNvSpPr/>
          <p:nvPr/>
        </p:nvSpPr>
        <p:spPr>
          <a:xfrm>
            <a:off x="1125800" y="5527880"/>
            <a:ext cx="320000" cy="32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TextBox 58"/>
          <p:cNvSpPr txBox="1"/>
          <p:nvPr/>
        </p:nvSpPr>
        <p:spPr>
          <a:xfrm>
            <a:off x="1085800" y="548788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cxnSp>
        <p:nvCxnSpPr>
          <p:cNvPr id="60" name="Connector 59"/>
          <p:cNvCxnSpPr/>
          <p:nvPr/>
        </p:nvCxnSpPr>
        <p:spPr>
          <a:xfrm>
            <a:off x="1505800" y="5687880"/>
            <a:ext cx="28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1813232" y="5302392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2" name="Rounded Rectangle 61"/>
          <p:cNvSpPr/>
          <p:nvPr/>
        </p:nvSpPr>
        <p:spPr>
          <a:xfrm>
            <a:off x="1785800" y="5274960"/>
            <a:ext cx="9720400" cy="825840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TextBox 62"/>
          <p:cNvSpPr txBox="1"/>
          <p:nvPr/>
        </p:nvSpPr>
        <p:spPr>
          <a:xfrm>
            <a:off x="1865800" y="5334960"/>
            <a:ext cx="95604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Q1 2027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865800" y="5594960"/>
            <a:ext cx="956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Expand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589496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66" name="Oval 65"/>
          <p:cNvSpPr/>
          <p:nvPr/>
        </p:nvSpPr>
        <p:spPr>
          <a:xfrm>
            <a:off x="1129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7" name="Oval 66"/>
          <p:cNvSpPr/>
          <p:nvPr/>
        </p:nvSpPr>
        <p:spPr>
          <a:xfrm>
            <a:off x="1135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411200" y="5985800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Rectangle 6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TextBox 6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065800" y="1551600"/>
            <a:ext cx="10060400" cy="640000"/>
          </a:xfrm>
          <a:prstGeom prst="roundRect">
            <a:avLst>
              <a:gd name="adj" fmla="val 993"/>
            </a:avLst>
          </a:prstGeom>
          <a:noFill/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1085800" y="1571600"/>
            <a:ext cx="10020400" cy="600000"/>
          </a:xfrm>
          <a:prstGeom prst="roundRect">
            <a:avLst>
              <a:gd name="adj" fmla="val 798"/>
            </a:avLst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025800" y="1751600"/>
            <a:ext cx="240000" cy="2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45800" y="177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65800" y="1611600"/>
            <a:ext cx="471020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Awareness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91600"/>
            <a:ext cx="4910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D97706"/>
                </a:solidFill>
                <a:latin typeface="Inter"/>
              </a:rPr>
              <a:t>10,000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1871600"/>
            <a:ext cx="49102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2" name="Oval 11"/>
          <p:cNvSpPr/>
          <p:nvPr/>
        </p:nvSpPr>
        <p:spPr>
          <a:xfrm>
            <a:off x="602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608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146000" y="2171600"/>
            <a:ext cx="20000" cy="2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754702" y="2191600"/>
            <a:ext cx="8682595" cy="640000"/>
          </a:xfrm>
          <a:prstGeom prst="roundRect">
            <a:avLst>
              <a:gd name="adj" fmla="val 1151"/>
            </a:avLst>
          </a:prstGeom>
          <a:noFill/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774702" y="2211600"/>
            <a:ext cx="8642595" cy="600000"/>
          </a:xfrm>
          <a:prstGeom prst="roundRect">
            <a:avLst>
              <a:gd name="adj" fmla="val 925"/>
            </a:avLst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714702" y="2391600"/>
            <a:ext cx="240000" cy="2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734702" y="241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54702" y="2251600"/>
            <a:ext cx="4021297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Interest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5999" y="2231600"/>
            <a:ext cx="4221297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59669"/>
                </a:solidFill>
                <a:latin typeface="Inter"/>
              </a:rPr>
              <a:t>5,200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5999" y="2511600"/>
            <a:ext cx="4221297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22" name="Oval 21"/>
          <p:cNvSpPr/>
          <p:nvPr/>
        </p:nvSpPr>
        <p:spPr>
          <a:xfrm>
            <a:off x="602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146000" y="2811600"/>
            <a:ext cx="20000" cy="2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2443605" y="2831600"/>
            <a:ext cx="7304790" cy="640000"/>
          </a:xfrm>
          <a:prstGeom prst="roundRect">
            <a:avLst>
              <a:gd name="adj" fmla="val 1368"/>
            </a:avLst>
          </a:prstGeom>
          <a:noFill/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2463605" y="2851600"/>
            <a:ext cx="7264790" cy="600000"/>
          </a:xfrm>
          <a:prstGeom prst="roundRect">
            <a:avLst>
              <a:gd name="adj" fmla="val 1101"/>
            </a:avLst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2403605" y="3031600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423605" y="305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605" y="2891600"/>
            <a:ext cx="3332395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Consideration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96000" y="2871600"/>
            <a:ext cx="353239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96000" y="3151600"/>
            <a:ext cx="353239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32" name="Oval 31"/>
          <p:cNvSpPr/>
          <p:nvPr/>
        </p:nvSpPr>
        <p:spPr>
          <a:xfrm>
            <a:off x="602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608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6146000" y="3451600"/>
            <a:ext cx="20000" cy="2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3132508" y="3471600"/>
            <a:ext cx="5926984" cy="640000"/>
          </a:xfrm>
          <a:prstGeom prst="roundRect">
            <a:avLst>
              <a:gd name="adj" fmla="val 1687"/>
            </a:avLst>
          </a:prstGeom>
          <a:noFill/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3152508" y="3491600"/>
            <a:ext cx="5886984" cy="600000"/>
          </a:xfrm>
          <a:prstGeom prst="roundRect">
            <a:avLst>
              <a:gd name="adj" fmla="val 1358"/>
            </a:avLst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3092508" y="3671600"/>
            <a:ext cx="240000" cy="24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3112508" y="369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432508" y="3531600"/>
            <a:ext cx="2643492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Intent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096000" y="3511600"/>
            <a:ext cx="284349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6366F1"/>
                </a:solidFill>
                <a:latin typeface="Inter"/>
              </a:rPr>
              <a:t>1,400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96000" y="3791600"/>
            <a:ext cx="2843492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42" name="Oval 41"/>
          <p:cNvSpPr/>
          <p:nvPr/>
        </p:nvSpPr>
        <p:spPr>
          <a:xfrm>
            <a:off x="602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08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146000" y="4091600"/>
            <a:ext cx="20000" cy="2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ounded Rectangle 44"/>
          <p:cNvSpPr/>
          <p:nvPr/>
        </p:nvSpPr>
        <p:spPr>
          <a:xfrm>
            <a:off x="3821410" y="4111600"/>
            <a:ext cx="4549180" cy="640000"/>
          </a:xfrm>
          <a:prstGeom prst="roundRect">
            <a:avLst>
              <a:gd name="adj" fmla="val 2198"/>
            </a:avLst>
          </a:prstGeom>
          <a:noFill/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3841410" y="4131600"/>
            <a:ext cx="4509180" cy="600000"/>
          </a:xfrm>
          <a:prstGeom prst="roundRect">
            <a:avLst>
              <a:gd name="adj" fmla="val 1774"/>
            </a:avLst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3781410" y="4311600"/>
            <a:ext cx="240000" cy="24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3801410" y="4331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121410" y="4171600"/>
            <a:ext cx="1954590" cy="5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Purchase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096000" y="4151600"/>
            <a:ext cx="215459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" b="1" i="0">
                <a:solidFill>
                  <a:srgbClr val="0891B2"/>
                </a:solidFill>
                <a:latin typeface="Inter"/>
              </a:rPr>
              <a:t>680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096000" y="4431600"/>
            <a:ext cx="215459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52" name="Oval 51"/>
          <p:cNvSpPr/>
          <p:nvPr/>
        </p:nvSpPr>
        <p:spPr>
          <a:xfrm>
            <a:off x="602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608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6146000" y="4731600"/>
            <a:ext cx="20000" cy="2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905756" y="1371600"/>
            <a:ext cx="2380488" cy="905840"/>
          </a:xfrm>
          <a:prstGeom prst="roundRect">
            <a:avLst>
              <a:gd name="adj" fmla="val 4200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35756" y="1401600"/>
            <a:ext cx="2320488" cy="845840"/>
          </a:xfrm>
          <a:prstGeom prst="roundRect">
            <a:avLst>
              <a:gd name="adj" fmla="val 3447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985756" y="1391600"/>
            <a:ext cx="2220488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85756" y="1829520"/>
            <a:ext cx="2220488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Oval 8"/>
          <p:cNvSpPr/>
          <p:nvPr/>
        </p:nvSpPr>
        <p:spPr>
          <a:xfrm>
            <a:off x="602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608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6144000" y="2215440"/>
            <a:ext cx="24000" cy="2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3850767" y="2327440"/>
            <a:ext cx="4490466" cy="905840"/>
          </a:xfrm>
          <a:prstGeom prst="roundRect">
            <a:avLst>
              <a:gd name="adj" fmla="val 2226"/>
            </a:avLst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3880767" y="2357440"/>
            <a:ext cx="4430466" cy="845840"/>
          </a:xfrm>
          <a:prstGeom prst="roundRect">
            <a:avLst>
              <a:gd name="adj" fmla="val 1805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930767" y="2347440"/>
            <a:ext cx="4330466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30767" y="2785360"/>
            <a:ext cx="4330466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6" name="Oval 15"/>
          <p:cNvSpPr/>
          <p:nvPr/>
        </p:nvSpPr>
        <p:spPr>
          <a:xfrm>
            <a:off x="602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08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144000" y="3171280"/>
            <a:ext cx="24000" cy="24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2795778" y="3283280"/>
            <a:ext cx="6600444" cy="905840"/>
          </a:xfrm>
          <a:prstGeom prst="roundRect">
            <a:avLst>
              <a:gd name="adj" fmla="val 1515"/>
            </a:avLst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2825778" y="3313280"/>
            <a:ext cx="6540444" cy="845840"/>
          </a:xfrm>
          <a:prstGeom prst="roundRect">
            <a:avLst>
              <a:gd name="adj" fmla="val 1223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2875778" y="3303280"/>
            <a:ext cx="6440444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Objectives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75778" y="3741200"/>
            <a:ext cx="6440444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sp>
        <p:nvSpPr>
          <p:cNvPr id="23" name="Oval 22"/>
          <p:cNvSpPr/>
          <p:nvPr/>
        </p:nvSpPr>
        <p:spPr>
          <a:xfrm>
            <a:off x="602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08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144000" y="4127120"/>
            <a:ext cx="24000" cy="24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1740789" y="4239120"/>
            <a:ext cx="8710422" cy="905840"/>
          </a:xfrm>
          <a:prstGeom prst="roundRect">
            <a:avLst>
              <a:gd name="adj" fmla="val 1148"/>
            </a:avLst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1770789" y="4269120"/>
            <a:ext cx="8650422" cy="845840"/>
          </a:xfrm>
          <a:prstGeom prst="roundRect">
            <a:avLst>
              <a:gd name="adj" fmla="val 924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1820789" y="4259120"/>
            <a:ext cx="8550422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Tactics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20789" y="4697040"/>
            <a:ext cx="8550422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sp>
        <p:nvSpPr>
          <p:cNvPr id="30" name="Oval 29"/>
          <p:cNvSpPr/>
          <p:nvPr/>
        </p:nvSpPr>
        <p:spPr>
          <a:xfrm>
            <a:off x="602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08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6144000" y="5082960"/>
            <a:ext cx="24000" cy="24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85800" y="5194960"/>
            <a:ext cx="10820400" cy="905840"/>
          </a:xfrm>
          <a:prstGeom prst="roundRect">
            <a:avLst>
              <a:gd name="adj" fmla="val 924"/>
            </a:avLst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715800" y="5224960"/>
            <a:ext cx="10760400" cy="845840"/>
          </a:xfrm>
          <a:prstGeom prst="roundRect">
            <a:avLst>
              <a:gd name="adj" fmla="val 743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65800" y="5214960"/>
            <a:ext cx="10660400" cy="452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Operations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5800" y="5652880"/>
            <a:ext cx="10660400" cy="427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37" name="Oval 36"/>
          <p:cNvSpPr/>
          <p:nvPr/>
        </p:nvSpPr>
        <p:spPr>
          <a:xfrm>
            <a:off x="602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08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144000" y="6038800"/>
            <a:ext cx="24000" cy="24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374151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25400">
            <a:solidFill>
              <a:srgbClr val="ECBB82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596000" y="3336200"/>
            <a:ext cx="1000000" cy="1000000"/>
          </a:xfrm>
          <a:prstGeom prst="ellipse">
            <a:avLst/>
          </a:prstGeom>
          <a:solidFill>
            <a:srgbClr val="FFFBEB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6081000" y="271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6458932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679128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037958" y="3268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169212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212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037958" y="437369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679128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6458932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081000" y="49262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03068" y="485956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5370720" y="466767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124042" y="437370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4992788" y="401308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4992788" y="3629319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5124042" y="326870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370720" y="2974721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5703068" y="2782840"/>
            <a:ext cx="30000" cy="30000"/>
          </a:xfrm>
          <a:prstGeom prst="ellipse">
            <a:avLst/>
          </a:prstGeom>
          <a:solidFill>
            <a:srgbClr val="ECBB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D97706"/>
          </a:solidFill>
          <a:ln w="25400">
            <a:solidFill>
              <a:srgbClr val="AD5F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35" name="Oval 34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059669"/>
          </a:solidFill>
          <a:ln w="25400">
            <a:solidFill>
              <a:srgbClr val="04785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8" name="Oval 37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BF363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41" name="Oval 40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6366F1"/>
          </a:solidFill>
          <a:ln w="25400">
            <a:solidFill>
              <a:srgbClr val="4F51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44" name="Oval 43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0891B2"/>
          </a:solidFill>
          <a:ln w="25400">
            <a:solidFill>
              <a:srgbClr val="06748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47" name="Oval 46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CA8A04"/>
          </a:solidFill>
          <a:ln w="25400">
            <a:solidFill>
              <a:srgbClr val="A16E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Data &amp; Insights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374151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937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5F5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374151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D9770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BF1E6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3083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358350" y="2491600"/>
            <a:ext cx="1360000" cy="1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6303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013350" y="238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2013350" y="3906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303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82% 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303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$8.2M / $10M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58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• Revenue Target •</a:t>
            </a:r>
          </a:p>
        </p:txBody>
      </p:sp>
      <p:sp>
        <p:nvSpPr>
          <p:cNvPr id="14" name="Oval 13"/>
          <p:cNvSpPr/>
          <p:nvPr/>
        </p:nvSpPr>
        <p:spPr>
          <a:xfrm>
            <a:off x="40134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063450" y="2491600"/>
            <a:ext cx="1360000" cy="1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43354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4718450" y="238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4718450" y="3906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354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94% 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354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309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59669"/>
                </a:solidFill>
                <a:latin typeface="Inter"/>
              </a:rPr>
              <a:t>• Customer Satisfaction •</a:t>
            </a:r>
          </a:p>
        </p:txBody>
      </p:sp>
      <p:sp>
        <p:nvSpPr>
          <p:cNvPr id="23" name="Oval 22"/>
          <p:cNvSpPr/>
          <p:nvPr/>
        </p:nvSpPr>
        <p:spPr>
          <a:xfrm>
            <a:off x="67185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768550" y="2491600"/>
            <a:ext cx="1360000" cy="1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0405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7423550" y="238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7423550" y="3906600"/>
            <a:ext cx="50000" cy="5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0405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84% 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405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42 / 50 pts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360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EF4444"/>
                </a:solidFill>
                <a:latin typeface="Inter"/>
              </a:rPr>
              <a:t>• Sprint Velocity •</a:t>
            </a:r>
          </a:p>
        </p:txBody>
      </p:sp>
      <p:sp>
        <p:nvSpPr>
          <p:cNvPr id="32" name="Oval 31"/>
          <p:cNvSpPr/>
          <p:nvPr/>
        </p:nvSpPr>
        <p:spPr>
          <a:xfrm>
            <a:off x="9423650" y="2441600"/>
            <a:ext cx="1460000" cy="146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FFFBEB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9473650" y="2491600"/>
            <a:ext cx="1360000" cy="1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9745650" y="2763600"/>
            <a:ext cx="816000" cy="816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10128650" y="238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10128650" y="3906600"/>
            <a:ext cx="50000" cy="5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9745650" y="3049200"/>
            <a:ext cx="816000" cy="204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374151"/>
                </a:solidFill>
                <a:latin typeface="Inter"/>
              </a:rPr>
              <a:t>— 99%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745650" y="3232800"/>
            <a:ext cx="816000" cy="142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99.95%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41100" y="3981600"/>
            <a:ext cx="262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366F1"/>
                </a:solidFill>
                <a:latin typeface="Inter"/>
              </a:rPr>
              <a:t>• Uptime SLA •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Planning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Milestones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285800" y="2117366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105800" y="1737366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5800" y="1777366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105800" y="1737366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M1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1917366"/>
            <a:ext cx="300000" cy="0"/>
          </a:xfrm>
          <a:prstGeom prst="line">
            <a:avLst/>
          </a:prstGeom>
          <a:ln w="12700">
            <a:solidFill>
              <a:srgbClr val="ECBB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813232" y="15990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1785800" y="1571600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865800" y="1631600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D97706"/>
                </a:solidFill>
                <a:latin typeface="Inter"/>
              </a:rPr>
              <a:t>Jan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65800" y="187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Project Kickoff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65800" y="2161600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5" name="Oval 14"/>
          <p:cNvSpPr/>
          <p:nvPr/>
        </p:nvSpPr>
        <p:spPr>
          <a:xfrm>
            <a:off x="1129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5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11200" y="2158133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1285800" y="2888899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1105800" y="2508899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5800" y="2548899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105800" y="2508899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M2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1485800" y="2688899"/>
            <a:ext cx="300000" cy="0"/>
          </a:xfrm>
          <a:prstGeom prst="line">
            <a:avLst/>
          </a:prstGeom>
          <a:ln w="12700">
            <a:solidFill>
              <a:srgbClr val="82CAB4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813232" y="23705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785800" y="2343133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865800" y="2403133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59669"/>
                </a:solidFill>
                <a:latin typeface="Inter"/>
              </a:rPr>
              <a:t>Mar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65800" y="264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Alpha Release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65800" y="2933133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8" name="Oval 27"/>
          <p:cNvSpPr/>
          <p:nvPr/>
        </p:nvSpPr>
        <p:spPr>
          <a:xfrm>
            <a:off x="1129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1135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11411200" y="2929666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1" name="Connector 30"/>
          <p:cNvCxnSpPr/>
          <p:nvPr/>
        </p:nvCxnSpPr>
        <p:spPr>
          <a:xfrm>
            <a:off x="1285800" y="3660432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105800" y="3280432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1145800" y="3320432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105800" y="3280432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M3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1485800" y="3460432"/>
            <a:ext cx="300000" cy="0"/>
          </a:xfrm>
          <a:prstGeom prst="line">
            <a:avLst/>
          </a:prstGeom>
          <a:ln w="12700">
            <a:solidFill>
              <a:srgbClr val="F7A1A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/>
          <p:cNvSpPr/>
          <p:nvPr/>
        </p:nvSpPr>
        <p:spPr>
          <a:xfrm>
            <a:off x="1813232" y="3142098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1785800" y="3114666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865800" y="3174666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EF4444"/>
                </a:solidFill>
                <a:latin typeface="Inter"/>
              </a:rPr>
              <a:t>May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65800" y="341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Beta Testing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865800" y="3704666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41" name="Oval 40"/>
          <p:cNvSpPr/>
          <p:nvPr/>
        </p:nvSpPr>
        <p:spPr>
          <a:xfrm>
            <a:off x="1129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1135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11411200" y="3701199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44" name="Connector 43"/>
          <p:cNvCxnSpPr/>
          <p:nvPr/>
        </p:nvCxnSpPr>
        <p:spPr>
          <a:xfrm>
            <a:off x="1285800" y="4431965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1105800" y="4051965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Oval 45"/>
          <p:cNvSpPr/>
          <p:nvPr/>
        </p:nvSpPr>
        <p:spPr>
          <a:xfrm>
            <a:off x="1145800" y="4091965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1105800" y="4051965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M4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1485800" y="4231965"/>
            <a:ext cx="300000" cy="0"/>
          </a:xfrm>
          <a:prstGeom prst="line">
            <a:avLst/>
          </a:prstGeom>
          <a:ln w="12700">
            <a:solidFill>
              <a:srgbClr val="B1B2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/>
          <p:cNvSpPr/>
          <p:nvPr/>
        </p:nvSpPr>
        <p:spPr>
          <a:xfrm>
            <a:off x="1813232" y="3913631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ounded Rectangle 49"/>
          <p:cNvSpPr/>
          <p:nvPr/>
        </p:nvSpPr>
        <p:spPr>
          <a:xfrm>
            <a:off x="1785800" y="3886199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1865800" y="3946199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6366F1"/>
                </a:solidFill>
                <a:latin typeface="Inter"/>
              </a:rPr>
              <a:t>Jul 2026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865800" y="418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Launch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865800" y="4476199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54" name="Oval 53"/>
          <p:cNvSpPr/>
          <p:nvPr/>
        </p:nvSpPr>
        <p:spPr>
          <a:xfrm>
            <a:off x="1129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1135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Oval 55"/>
          <p:cNvSpPr/>
          <p:nvPr/>
        </p:nvSpPr>
        <p:spPr>
          <a:xfrm>
            <a:off x="11411200" y="4472732"/>
            <a:ext cx="30000" cy="3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57" name="Connector 56"/>
          <p:cNvCxnSpPr/>
          <p:nvPr/>
        </p:nvCxnSpPr>
        <p:spPr>
          <a:xfrm>
            <a:off x="1285800" y="5203498"/>
            <a:ext cx="0" cy="371533"/>
          </a:xfrm>
          <a:prstGeom prst="line">
            <a:avLst/>
          </a:prstGeom>
          <a:ln w="19050">
            <a:solidFill>
              <a:srgbClr val="D97706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105800" y="4823498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9" name="Oval 58"/>
          <p:cNvSpPr/>
          <p:nvPr/>
        </p:nvSpPr>
        <p:spPr>
          <a:xfrm>
            <a:off x="1145800" y="4863498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1105800" y="4823498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M5</a:t>
            </a:r>
          </a:p>
        </p:txBody>
      </p:sp>
      <p:cxnSp>
        <p:nvCxnSpPr>
          <p:cNvPr id="61" name="Connector 60"/>
          <p:cNvCxnSpPr/>
          <p:nvPr/>
        </p:nvCxnSpPr>
        <p:spPr>
          <a:xfrm>
            <a:off x="1485800" y="5003498"/>
            <a:ext cx="300000" cy="0"/>
          </a:xfrm>
          <a:prstGeom prst="line">
            <a:avLst/>
          </a:prstGeom>
          <a:ln w="12700">
            <a:solidFill>
              <a:srgbClr val="83C8D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1813232" y="4685164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3" name="Rounded Rectangle 62"/>
          <p:cNvSpPr/>
          <p:nvPr/>
        </p:nvSpPr>
        <p:spPr>
          <a:xfrm>
            <a:off x="1785800" y="4657732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4" name="TextBox 63"/>
          <p:cNvSpPr txBox="1"/>
          <p:nvPr/>
        </p:nvSpPr>
        <p:spPr>
          <a:xfrm>
            <a:off x="1865800" y="4717732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891B2"/>
                </a:solidFill>
                <a:latin typeface="Inter"/>
              </a:rPr>
              <a:t>Sep 2026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865800" y="495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Scale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865800" y="5247732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67" name="Oval 66"/>
          <p:cNvSpPr/>
          <p:nvPr/>
        </p:nvSpPr>
        <p:spPr>
          <a:xfrm>
            <a:off x="1129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8" name="Oval 67"/>
          <p:cNvSpPr/>
          <p:nvPr/>
        </p:nvSpPr>
        <p:spPr>
          <a:xfrm>
            <a:off x="1135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Oval 68"/>
          <p:cNvSpPr/>
          <p:nvPr/>
        </p:nvSpPr>
        <p:spPr>
          <a:xfrm>
            <a:off x="11411200" y="5244265"/>
            <a:ext cx="30000" cy="3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0" name="Oval 69"/>
          <p:cNvSpPr/>
          <p:nvPr/>
        </p:nvSpPr>
        <p:spPr>
          <a:xfrm>
            <a:off x="1105800" y="5595031"/>
            <a:ext cx="360000" cy="360000"/>
          </a:xfrm>
          <a:prstGeom prst="ellipse">
            <a:avLst/>
          </a:prstGeom>
          <a:solidFill>
            <a:srgbClr val="FFFFFF"/>
          </a:solidFill>
          <a:ln w="3175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1" name="Oval 70"/>
          <p:cNvSpPr/>
          <p:nvPr/>
        </p:nvSpPr>
        <p:spPr>
          <a:xfrm>
            <a:off x="1145800" y="5635031"/>
            <a:ext cx="280000" cy="28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1105800" y="5595031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M6</a:t>
            </a:r>
          </a:p>
        </p:txBody>
      </p:sp>
      <p:cxnSp>
        <p:nvCxnSpPr>
          <p:cNvPr id="73" name="Connector 72"/>
          <p:cNvCxnSpPr/>
          <p:nvPr/>
        </p:nvCxnSpPr>
        <p:spPr>
          <a:xfrm>
            <a:off x="1485800" y="5775031"/>
            <a:ext cx="300000" cy="0"/>
          </a:xfrm>
          <a:prstGeom prst="line">
            <a:avLst/>
          </a:prstGeom>
          <a:ln w="12700">
            <a:solidFill>
              <a:srgbClr val="E4C48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1813232" y="5456697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5" name="Rounded Rectangle 74"/>
          <p:cNvSpPr/>
          <p:nvPr/>
        </p:nvSpPr>
        <p:spPr>
          <a:xfrm>
            <a:off x="1785800" y="5429265"/>
            <a:ext cx="9720400" cy="691533"/>
          </a:xfrm>
          <a:prstGeom prst="roundRect">
            <a:avLst>
              <a:gd name="adj" fmla="val 102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6" name="TextBox 75"/>
          <p:cNvSpPr txBox="1"/>
          <p:nvPr/>
        </p:nvSpPr>
        <p:spPr>
          <a:xfrm>
            <a:off x="1865800" y="5489265"/>
            <a:ext cx="95604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CA8A04"/>
                </a:solidFill>
                <a:latin typeface="Inter"/>
              </a:rPr>
              <a:t>Nov 2026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865800" y="572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374151"/>
                </a:solidFill>
                <a:latin typeface="Inter"/>
              </a:rPr>
              <a:t>Review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865800" y="6019265"/>
            <a:ext cx="956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79" name="Oval 78"/>
          <p:cNvSpPr/>
          <p:nvPr/>
        </p:nvSpPr>
        <p:spPr>
          <a:xfrm>
            <a:off x="1129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0" name="Oval 79"/>
          <p:cNvSpPr/>
          <p:nvPr/>
        </p:nvSpPr>
        <p:spPr>
          <a:xfrm>
            <a:off x="1135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1" name="Oval 80"/>
          <p:cNvSpPr/>
          <p:nvPr/>
        </p:nvSpPr>
        <p:spPr>
          <a:xfrm>
            <a:off x="11411200" y="6015798"/>
            <a:ext cx="30000" cy="3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2" name="Rectangle 8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3" name="TextBox 82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About Us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Project 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15800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55800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015933" y="1641600"/>
            <a:ext cx="60000" cy="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45800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To Do —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550833" y="2091600"/>
            <a:ext cx="1730066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745800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785800" y="234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5800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5800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785800" y="277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5800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45800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BF1E6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785800" y="32016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5800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Set up CI/CD</a:t>
            </a:r>
          </a:p>
        </p:txBody>
      </p:sp>
      <p:sp>
        <p:nvSpPr>
          <p:cNvPr id="20" name="Oval 19"/>
          <p:cNvSpPr/>
          <p:nvPr/>
        </p:nvSpPr>
        <p:spPr>
          <a:xfrm>
            <a:off x="234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240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2460866" y="5985800"/>
            <a:ext cx="30000" cy="3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65933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4395933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4435933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696066" y="1641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425933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In Progress —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5230966" y="2091600"/>
            <a:ext cx="1730066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4425933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4465933" y="234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535933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API development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425933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E6F4F0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4465933" y="2771600"/>
            <a:ext cx="40000" cy="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535933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Frontend build</a:t>
            </a:r>
          </a:p>
        </p:txBody>
      </p:sp>
      <p:sp>
        <p:nvSpPr>
          <p:cNvPr id="35" name="Oval 34"/>
          <p:cNvSpPr/>
          <p:nvPr/>
        </p:nvSpPr>
        <p:spPr>
          <a:xfrm>
            <a:off x="602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8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40999" y="5985800"/>
            <a:ext cx="30000" cy="3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8046066" y="1571600"/>
            <a:ext cx="3460133" cy="4529200"/>
          </a:xfrm>
          <a:prstGeom prst="roundRect">
            <a:avLst>
              <a:gd name="adj" fmla="val 2207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8076066" y="1601600"/>
            <a:ext cx="3400133" cy="4469200"/>
          </a:xfrm>
          <a:prstGeom prst="roundRect">
            <a:avLst>
              <a:gd name="adj" fmla="val 1790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116066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11376199" y="1641600"/>
            <a:ext cx="60000" cy="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106066" y="174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Done —</a:t>
            </a:r>
          </a:p>
        </p:txBody>
      </p:sp>
      <p:cxnSp>
        <p:nvCxnSpPr>
          <p:cNvPr id="43" name="Connector 42"/>
          <p:cNvCxnSpPr/>
          <p:nvPr/>
        </p:nvCxnSpPr>
        <p:spPr>
          <a:xfrm>
            <a:off x="8911099" y="2091600"/>
            <a:ext cx="1730066" cy="0"/>
          </a:xfrm>
          <a:prstGeom prst="line">
            <a:avLst/>
          </a:prstGeom>
          <a:ln w="1905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8106066" y="221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8146066" y="234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216066" y="224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Project charter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106066" y="264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8146066" y="277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8216066" y="267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Team onboarding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106066" y="3071600"/>
            <a:ext cx="3340133" cy="300000"/>
          </a:xfrm>
          <a:prstGeom prst="roundRect">
            <a:avLst>
              <a:gd name="adj" fmla="val 1796"/>
            </a:avLst>
          </a:prstGeom>
          <a:solidFill>
            <a:srgbClr val="FDECEC"/>
          </a:solidFill>
          <a:ln w="127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Oval 50"/>
          <p:cNvSpPr/>
          <p:nvPr/>
        </p:nvSpPr>
        <p:spPr>
          <a:xfrm>
            <a:off x="8146066" y="3201600"/>
            <a:ext cx="40000" cy="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8216066" y="3101600"/>
            <a:ext cx="3180133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Architecture review</a:t>
            </a:r>
          </a:p>
        </p:txBody>
      </p:sp>
      <p:sp>
        <p:nvSpPr>
          <p:cNvPr id="53" name="Oval 52"/>
          <p:cNvSpPr/>
          <p:nvPr/>
        </p:nvSpPr>
        <p:spPr>
          <a:xfrm>
            <a:off x="970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76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Oval 54"/>
          <p:cNvSpPr/>
          <p:nvPr/>
        </p:nvSpPr>
        <p:spPr>
          <a:xfrm>
            <a:off x="9821132" y="5985800"/>
            <a:ext cx="30000" cy="3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Rectangle 5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05800" y="1691600"/>
            <a:ext cx="5660000" cy="3860000"/>
          </a:xfrm>
          <a:prstGeom prst="rect">
            <a:avLst/>
          </a:prstGeom>
          <a:noFill/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75800" y="1661600"/>
            <a:ext cx="5720000" cy="3920000"/>
          </a:xfrm>
          <a:prstGeom prst="rect">
            <a:avLst/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235800" y="1721600"/>
            <a:ext cx="1866666" cy="1266666"/>
          </a:xfrm>
          <a:prstGeom prst="rect">
            <a:avLst/>
          </a:prstGeom>
          <a:solidFill>
            <a:srgbClr val="93DFC6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3102466" y="1721600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969132" y="1721600"/>
            <a:ext cx="1866666" cy="1266666"/>
          </a:xfrm>
          <a:prstGeom prst="rect">
            <a:avLst/>
          </a:prstGeom>
          <a:solidFill>
            <a:srgbClr val="F7AAAA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235800" y="2988266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3102466" y="2988266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969132" y="2988266"/>
            <a:ext cx="1866666" cy="1266666"/>
          </a:xfrm>
          <a:prstGeom prst="rect">
            <a:avLst/>
          </a:prstGeom>
          <a:solidFill>
            <a:srgbClr val="FAD391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235800" y="4254932"/>
            <a:ext cx="1866666" cy="1266666"/>
          </a:xfrm>
          <a:prstGeom prst="rect">
            <a:avLst/>
          </a:prstGeom>
          <a:solidFill>
            <a:srgbClr val="EAFCF3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102466" y="4254932"/>
            <a:ext cx="1866666" cy="1266666"/>
          </a:xfrm>
          <a:prstGeom prst="rect">
            <a:avLst/>
          </a:prstGeom>
          <a:solidFill>
            <a:srgbClr val="D7F9E9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969132" y="4254932"/>
            <a:ext cx="1866666" cy="1266666"/>
          </a:xfrm>
          <a:prstGeom prst="rect">
            <a:avLst/>
          </a:prstGeom>
          <a:solidFill>
            <a:srgbClr val="FDEBAE"/>
          </a:solidFill>
          <a:ln w="12700">
            <a:solidFill>
              <a:srgbClr val="C36B0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785800" y="16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785800" y="5471600"/>
            <a:ext cx="100000" cy="1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5732465" y="2184933"/>
            <a:ext cx="340000" cy="340000"/>
          </a:xfrm>
          <a:prstGeom prst="ellipse">
            <a:avLst/>
          </a:prstGeom>
          <a:solidFill>
            <a:srgbClr val="991B1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5782465" y="2234933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91B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999132" y="2544933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Data Breach</a:t>
            </a:r>
          </a:p>
        </p:txBody>
      </p:sp>
      <p:sp>
        <p:nvSpPr>
          <p:cNvPr id="23" name="Oval 22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Supply Chain</a:t>
            </a:r>
          </a:p>
        </p:txBody>
      </p:sp>
      <p:sp>
        <p:nvSpPr>
          <p:cNvPr id="26" name="Oval 25"/>
          <p:cNvSpPr/>
          <p:nvPr/>
        </p:nvSpPr>
        <p:spPr>
          <a:xfrm>
            <a:off x="3865799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3915799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32466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Compliance</a:t>
            </a:r>
          </a:p>
        </p:txBody>
      </p:sp>
      <p:sp>
        <p:nvSpPr>
          <p:cNvPr id="29" name="Oval 28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F59E0B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Talent</a:t>
            </a:r>
          </a:p>
        </p:txBody>
      </p:sp>
      <p:sp>
        <p:nvSpPr>
          <p:cNvPr id="32" name="Oval 31"/>
          <p:cNvSpPr/>
          <p:nvPr/>
        </p:nvSpPr>
        <p:spPr>
          <a:xfrm>
            <a:off x="5732465" y="3451599"/>
            <a:ext cx="340000" cy="340000"/>
          </a:xfrm>
          <a:prstGeom prst="ellipse">
            <a:avLst/>
          </a:prstGeom>
          <a:solidFill>
            <a:srgbClr val="EF4444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Oval 32"/>
          <p:cNvSpPr/>
          <p:nvPr/>
        </p:nvSpPr>
        <p:spPr>
          <a:xfrm>
            <a:off x="5782465" y="3501599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4999132" y="3811599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Market Shift</a:t>
            </a:r>
          </a:p>
        </p:txBody>
      </p:sp>
      <p:sp>
        <p:nvSpPr>
          <p:cNvPr id="35" name="Oval 34"/>
          <p:cNvSpPr/>
          <p:nvPr/>
        </p:nvSpPr>
        <p:spPr>
          <a:xfrm>
            <a:off x="1999133" y="4718265"/>
            <a:ext cx="340000" cy="340000"/>
          </a:xfrm>
          <a:prstGeom prst="ellipse">
            <a:avLst/>
          </a:prstGeom>
          <a:solidFill>
            <a:srgbClr val="10B981"/>
          </a:solidFill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049133" y="4768265"/>
            <a:ext cx="240000" cy="2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265800" y="5078265"/>
            <a:ext cx="180666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374151"/>
                </a:solidFill>
                <a:latin typeface="Inter"/>
              </a:rPr>
              <a:t>Technology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235800" y="5621600"/>
            <a:ext cx="5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Likelihood —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85800" y="3481600"/>
            <a:ext cx="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Impact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335800" y="1621600"/>
            <a:ext cx="2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D97706"/>
                </a:solidFill>
                <a:latin typeface="Inter"/>
              </a:rPr>
              <a:t>— Legend —</a:t>
            </a:r>
          </a:p>
        </p:txBody>
      </p:sp>
      <p:sp>
        <p:nvSpPr>
          <p:cNvPr id="41" name="Oval 40"/>
          <p:cNvSpPr/>
          <p:nvPr/>
        </p:nvSpPr>
        <p:spPr>
          <a:xfrm>
            <a:off x="7365800" y="1951600"/>
            <a:ext cx="140000" cy="140000"/>
          </a:xfrm>
          <a:prstGeom prst="ellipse">
            <a:avLst/>
          </a:prstGeom>
          <a:solidFill>
            <a:srgbClr val="10B981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595800" y="19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Low</a:t>
            </a:r>
          </a:p>
        </p:txBody>
      </p:sp>
      <p:sp>
        <p:nvSpPr>
          <p:cNvPr id="43" name="Oval 42"/>
          <p:cNvSpPr/>
          <p:nvPr/>
        </p:nvSpPr>
        <p:spPr>
          <a:xfrm>
            <a:off x="7365800" y="2351600"/>
            <a:ext cx="140000" cy="140000"/>
          </a:xfrm>
          <a:prstGeom prst="ellipse">
            <a:avLst/>
          </a:prstGeom>
          <a:solidFill>
            <a:srgbClr val="F59E0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595800" y="23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Medium</a:t>
            </a:r>
          </a:p>
        </p:txBody>
      </p:sp>
      <p:sp>
        <p:nvSpPr>
          <p:cNvPr id="45" name="Oval 44"/>
          <p:cNvSpPr/>
          <p:nvPr/>
        </p:nvSpPr>
        <p:spPr>
          <a:xfrm>
            <a:off x="7365800" y="2751600"/>
            <a:ext cx="140000" cy="140000"/>
          </a:xfrm>
          <a:prstGeom prst="ellipse">
            <a:avLst/>
          </a:prstGeom>
          <a:solidFill>
            <a:srgbClr val="EF4444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7595800" y="27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High</a:t>
            </a:r>
          </a:p>
        </p:txBody>
      </p:sp>
      <p:sp>
        <p:nvSpPr>
          <p:cNvPr id="47" name="Oval 46"/>
          <p:cNvSpPr/>
          <p:nvPr/>
        </p:nvSpPr>
        <p:spPr>
          <a:xfrm>
            <a:off x="7365800" y="3151600"/>
            <a:ext cx="140000" cy="140000"/>
          </a:xfrm>
          <a:prstGeom prst="ellipse">
            <a:avLst/>
          </a:prstGeom>
          <a:solidFill>
            <a:srgbClr val="991B1B"/>
          </a:solidFill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7595800" y="3121600"/>
            <a:ext cx="150000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374151"/>
                </a:solidFill>
                <a:latin typeface="Inter"/>
              </a:rPr>
              <a:t>Critical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Deliverables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919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Commercial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Class A office, retail, and industrial assets in top-tier markets.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Residential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Luxury multifamily and build-to-rent communities in high-growth metros.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Development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Ground-up and repositioning projects that create transformative value.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09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1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26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1417000" y="3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6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08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09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1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126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1417000" y="5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06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8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09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11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126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417000" y="67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06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08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109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11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1126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417000" y="825000"/>
            <a:ext cx="50000" cy="50000"/>
          </a:xfrm>
          <a:prstGeom prst="ellipse">
            <a:avLst/>
          </a:prstGeom>
          <a:solidFill>
            <a:srgbClr val="F3D6B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2133600" y="1629000"/>
            <a:ext cx="7924800" cy="3600000"/>
          </a:xfrm>
          <a:prstGeom prst="roundRect">
            <a:avLst>
              <a:gd name="adj" fmla="val 126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2193600" y="1689000"/>
            <a:ext cx="7804800" cy="3480000"/>
          </a:xfrm>
          <a:prstGeom prst="roundRect">
            <a:avLst>
              <a:gd name="adj" fmla="val 1025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2333600" y="18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7706"/>
                </a:solidFill>
                <a:latin typeface="Inter"/>
              </a:rPr>
              <a:t>“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433600" y="2329000"/>
            <a:ext cx="73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0" i="1">
                <a:solidFill>
                  <a:srgbClr val="374151"/>
                </a:solidFill>
                <a:latin typeface="Inter"/>
              </a:rPr>
              <a:t>Real estate is more than bricks and mortar — it's about creating places where businesses thrive, communities flourish, and investors earn enduring returns.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58400" y="4329000"/>
            <a:ext cx="8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0" b="1" i="0">
                <a:solidFill>
                  <a:srgbClr val="D97706"/>
                </a:solidFill>
                <a:latin typeface="Inter"/>
              </a:rPr>
              <a:t>”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5496000" y="412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433600" y="4379000"/>
            <a:ext cx="73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374151"/>
                </a:solidFill>
                <a:latin typeface="Inter"/>
              </a:rPr>
              <a:t>CEO, Pinnacle Properties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433600" y="4729000"/>
            <a:ext cx="73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Investor Annual Report, 2025</a:t>
            </a:r>
          </a:p>
        </p:txBody>
      </p:sp>
      <p:sp>
        <p:nvSpPr>
          <p:cNvPr id="35" name="Oval 34"/>
          <p:cNvSpPr/>
          <p:nvPr/>
        </p:nvSpPr>
        <p:spPr>
          <a:xfrm>
            <a:off x="58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59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0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1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Oval 38"/>
          <p:cNvSpPr/>
          <p:nvPr/>
        </p:nvSpPr>
        <p:spPr>
          <a:xfrm>
            <a:off x="6276000" y="5409000"/>
            <a:ext cx="40000" cy="4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ectangle 3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374151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374151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FE0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725800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770800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3990933" y="1556600"/>
            <a:ext cx="70000" cy="7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2195866" y="1671600"/>
            <a:ext cx="440000" cy="440000"/>
          </a:xfrm>
          <a:prstGeom prst="ellipse">
            <a:avLst/>
          </a:prstGeom>
          <a:solidFill>
            <a:srgbClr val="F9EAD9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866" y="1763600"/>
            <a:ext cx="256000" cy="25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5800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D97706"/>
                </a:solidFill>
                <a:latin typeface="Inter"/>
              </a:rPr>
              <a:t>— Analytics —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50833" y="2511600"/>
            <a:ext cx="1730066" cy="0"/>
          </a:xfrm>
          <a:prstGeom prst="line">
            <a:avLst/>
          </a:prstGeom>
          <a:ln w="127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5800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365933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405933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450933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7671066" y="1556600"/>
            <a:ext cx="70000" cy="7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5875999" y="1671600"/>
            <a:ext cx="440000" cy="440000"/>
          </a:xfrm>
          <a:prstGeom prst="ellipse">
            <a:avLst/>
          </a:prstGeom>
          <a:solidFill>
            <a:srgbClr val="D9EFE8"/>
          </a:solidFill>
          <a:ln w="254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999" y="1763600"/>
            <a:ext cx="256000" cy="256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425933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59669"/>
                </a:solidFill>
                <a:latin typeface="Inter"/>
              </a:rPr>
              <a:t>— Security —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5230966" y="2511600"/>
            <a:ext cx="1730066" cy="0"/>
          </a:xfrm>
          <a:prstGeom prst="line">
            <a:avLst/>
          </a:prstGeom>
          <a:ln w="127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45933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8046066" y="1471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8086066" y="1511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8131066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1351199" y="1556600"/>
            <a:ext cx="70000" cy="7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556132" y="1671600"/>
            <a:ext cx="440000" cy="440000"/>
          </a:xfrm>
          <a:prstGeom prst="ellipse">
            <a:avLst/>
          </a:prstGeom>
          <a:solidFill>
            <a:srgbClr val="FCE2E2"/>
          </a:solidFill>
          <a:ln w="25400">
            <a:solidFill>
              <a:srgbClr val="EF444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8" name="Picture 27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8132" y="1763600"/>
            <a:ext cx="256000" cy="2560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106066" y="2151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EF4444"/>
                </a:solidFill>
                <a:latin typeface="Inter"/>
              </a:rPr>
              <a:t>— Global Reach —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8911099" y="2511600"/>
            <a:ext cx="1730066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126066" y="2591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85800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725800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770800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3990933" y="3902600"/>
            <a:ext cx="70000" cy="7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2195866" y="4017600"/>
            <a:ext cx="440000" cy="440000"/>
          </a:xfrm>
          <a:prstGeom prst="ellipse">
            <a:avLst/>
          </a:prstGeom>
          <a:solidFill>
            <a:srgbClr val="E7E8FC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7866" y="4109600"/>
            <a:ext cx="256000" cy="256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745800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366F1"/>
                </a:solidFill>
                <a:latin typeface="Inter"/>
              </a:rPr>
              <a:t>— Performance —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1550833" y="4857600"/>
            <a:ext cx="1730066" cy="0"/>
          </a:xfrm>
          <a:prstGeom prst="line">
            <a:avLst/>
          </a:prstGeom>
          <a:ln w="12700"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65800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4365933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ounded Rectangle 41"/>
          <p:cNvSpPr/>
          <p:nvPr/>
        </p:nvSpPr>
        <p:spPr>
          <a:xfrm>
            <a:off x="4405933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4450933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7671066" y="3902600"/>
            <a:ext cx="70000" cy="7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5875999" y="4017600"/>
            <a:ext cx="440000" cy="440000"/>
          </a:xfrm>
          <a:prstGeom prst="ellipse">
            <a:avLst/>
          </a:prstGeom>
          <a:solidFill>
            <a:srgbClr val="D9EEF3"/>
          </a:solidFill>
          <a:ln w="254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6" name="Picture 45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999" y="4109600"/>
            <a:ext cx="256000" cy="2560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4425933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0891B2"/>
                </a:solidFill>
                <a:latin typeface="Inter"/>
              </a:rPr>
              <a:t>— Team —</a:t>
            </a:r>
          </a:p>
        </p:txBody>
      </p:sp>
      <p:cxnSp>
        <p:nvCxnSpPr>
          <p:cNvPr id="48" name="Connector 47"/>
          <p:cNvCxnSpPr/>
          <p:nvPr/>
        </p:nvCxnSpPr>
        <p:spPr>
          <a:xfrm>
            <a:off x="5230966" y="4857600"/>
            <a:ext cx="1730066" cy="0"/>
          </a:xfrm>
          <a:prstGeom prst="line">
            <a:avLst/>
          </a:prstGeom>
          <a:ln w="127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445933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046066" y="3817600"/>
            <a:ext cx="3460133" cy="2126000"/>
          </a:xfrm>
          <a:prstGeom prst="roundRect">
            <a:avLst>
              <a:gd name="adj" fmla="val 2890"/>
            </a:avLst>
          </a:prstGeom>
          <a:solidFill>
            <a:srgbClr val="FFFFFF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8086066" y="3857600"/>
            <a:ext cx="3380133" cy="2046000"/>
          </a:xfrm>
          <a:prstGeom prst="roundRect">
            <a:avLst>
              <a:gd name="adj" fmla="val 2366"/>
            </a:avLst>
          </a:prstGeom>
          <a:noFill/>
          <a:ln w="9525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Oval 51"/>
          <p:cNvSpPr/>
          <p:nvPr/>
        </p:nvSpPr>
        <p:spPr>
          <a:xfrm>
            <a:off x="8131066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Oval 52"/>
          <p:cNvSpPr/>
          <p:nvPr/>
        </p:nvSpPr>
        <p:spPr>
          <a:xfrm>
            <a:off x="11351199" y="3902600"/>
            <a:ext cx="70000" cy="70000"/>
          </a:xfrm>
          <a:prstGeom prst="ellipse">
            <a:avLst/>
          </a:prstGeom>
          <a:solidFill>
            <a:srgbClr val="CA8A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Oval 53"/>
          <p:cNvSpPr/>
          <p:nvPr/>
        </p:nvSpPr>
        <p:spPr>
          <a:xfrm>
            <a:off x="9556132" y="4017600"/>
            <a:ext cx="440000" cy="440000"/>
          </a:xfrm>
          <a:prstGeom prst="ellipse">
            <a:avLst/>
          </a:prstGeom>
          <a:solidFill>
            <a:srgbClr val="F7EDD9"/>
          </a:solidFill>
          <a:ln w="25400">
            <a:solidFill>
              <a:srgbClr val="CA8A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5" name="Picture 54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48132" y="4109600"/>
            <a:ext cx="256000" cy="256000"/>
          </a:xfrm>
          <a:prstGeom prst="rect">
            <a:avLst/>
          </a:prstGeom>
        </p:spPr>
      </p:pic>
      <p:sp>
        <p:nvSpPr>
          <p:cNvPr id="56" name="TextBox 55"/>
          <p:cNvSpPr txBox="1"/>
          <p:nvPr/>
        </p:nvSpPr>
        <p:spPr>
          <a:xfrm>
            <a:off x="8106066" y="4497600"/>
            <a:ext cx="3340133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CA8A04"/>
                </a:solidFill>
                <a:latin typeface="Inter"/>
              </a:rPr>
              <a:t>— Awards —</a:t>
            </a:r>
          </a:p>
        </p:txBody>
      </p:sp>
      <p:cxnSp>
        <p:nvCxnSpPr>
          <p:cNvPr id="57" name="Connector 56"/>
          <p:cNvCxnSpPr/>
          <p:nvPr/>
        </p:nvCxnSpPr>
        <p:spPr>
          <a:xfrm>
            <a:off x="8911099" y="4857600"/>
            <a:ext cx="1730066" cy="0"/>
          </a:xfrm>
          <a:prstGeom prst="line">
            <a:avLst/>
          </a:prstGeom>
          <a:ln w="12700">
            <a:solidFill>
              <a:srgbClr val="CA8A0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8126066" y="4937600"/>
            <a:ext cx="3300133" cy="93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0" name="TextBox 5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1176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366F1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66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84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02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20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382000" y="37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66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84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02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20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382000" y="55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66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84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02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20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382000" y="73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66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84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02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20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382000" y="910000"/>
            <a:ext cx="60000" cy="60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828800" y="1429000"/>
            <a:ext cx="8534400" cy="4000000"/>
          </a:xfrm>
          <a:prstGeom prst="roundRect">
            <a:avLst>
              <a:gd name="adj" fmla="val 1171"/>
            </a:avLst>
          </a:prstGeom>
          <a:solidFill>
            <a:srgbClr val="FFFFFF"/>
          </a:solidFill>
          <a:ln w="317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893800" y="1494000"/>
            <a:ext cx="8404400" cy="3870000"/>
          </a:xfrm>
          <a:prstGeom prst="roundRect">
            <a:avLst>
              <a:gd name="adj" fmla="val 951"/>
            </a:avLst>
          </a:prstGeom>
          <a:noFill/>
          <a:ln w="9525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178800" y="1879000"/>
            <a:ext cx="7834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374151"/>
                </a:solidFill>
                <a:latin typeface="Inter"/>
              </a:rPr>
              <a:t>Invest in
Premium Real Estate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496000" y="3379000"/>
            <a:ext cx="12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78800" y="3629000"/>
            <a:ext cx="7834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Explore co-investment opportunities in our latest fund and development pipeline.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178800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Email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178800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790266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Phone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90266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401732" y="4429000"/>
            <a:ext cx="2611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Web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01732" y="4729000"/>
            <a:ext cx="2611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4" name="Oval 33"/>
          <p:cNvSpPr/>
          <p:nvPr/>
        </p:nvSpPr>
        <p:spPr>
          <a:xfrm>
            <a:off x="58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59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0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Oval 36"/>
          <p:cNvSpPr/>
          <p:nvPr/>
        </p:nvSpPr>
        <p:spPr>
          <a:xfrm>
            <a:off x="61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274000" y="56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901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74151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Pinnacle Properties acquires, develops, and manages premium commercial and residential assets across major metropolitan markets.
Our disciplined approach has delivered consistent returns for investors over two decades.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2003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Portfolio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952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Sq Ft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1076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094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12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130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1484000" y="37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1076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094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12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30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1484000" y="55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1076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1094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1112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130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11484000" y="73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1076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94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112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1130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11484000" y="912000"/>
            <a:ext cx="56000" cy="56000"/>
          </a:xfrm>
          <a:prstGeom prst="ellipse">
            <a:avLst/>
          </a:prstGeom>
          <a:solidFill>
            <a:srgbClr val="F1CF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4296000" y="1129000"/>
            <a:ext cx="3600000" cy="3600000"/>
          </a:xfrm>
          <a:prstGeom prst="ellipse">
            <a:avLst/>
          </a:prstGeom>
          <a:solidFill>
            <a:srgbClr val="FFFFFF"/>
          </a:solidFill>
          <a:ln w="381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4546000" y="1379000"/>
            <a:ext cx="3100000" cy="310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4896000" y="2229000"/>
            <a:ext cx="2400000" cy="1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Thank
You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5596000" y="3479000"/>
            <a:ext cx="10000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096000" y="3629000"/>
            <a:ext cx="2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858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858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✉ Email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458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contact@company.com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4359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34359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☎ Phone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959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+1 (555) 123-4567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1860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1860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⌂ Website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2460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www.company.com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8936100" y="5129000"/>
            <a:ext cx="2570100" cy="700000"/>
          </a:xfrm>
          <a:prstGeom prst="roundRect">
            <a:avLst>
              <a:gd name="adj" fmla="val 3112"/>
            </a:avLst>
          </a:prstGeom>
          <a:solidFill>
            <a:srgbClr val="FFFFFF"/>
          </a:solidFill>
          <a:ln w="1905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8936100" y="5229000"/>
            <a:ext cx="257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D97706"/>
                </a:solidFill>
                <a:latin typeface="Inter"/>
              </a:rPr>
              <a:t>⚑ Location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96100" y="5499000"/>
            <a:ext cx="24501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374151"/>
                </a:solidFill>
                <a:latin typeface="Inter"/>
              </a:rPr>
              <a:t>New York, NY</a:t>
            </a:r>
          </a:p>
        </p:txBody>
      </p:sp>
      <p:sp>
        <p:nvSpPr>
          <p:cNvPr id="40" name="Oval 39"/>
          <p:cNvSpPr/>
          <p:nvPr/>
        </p:nvSpPr>
        <p:spPr>
          <a:xfrm>
            <a:off x="58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Oval 40"/>
          <p:cNvSpPr/>
          <p:nvPr/>
        </p:nvSpPr>
        <p:spPr>
          <a:xfrm>
            <a:off x="59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60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61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Oval 43"/>
          <p:cNvSpPr/>
          <p:nvPr/>
        </p:nvSpPr>
        <p:spPr>
          <a:xfrm>
            <a:off x="6274000" y="6057000"/>
            <a:ext cx="44000" cy="44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Location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invest where demand is structural, not speculative.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Q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Quality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build and maintain assets to the highest standards of design and function.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Community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create spaces that strengthen neighborhoods and local economies.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Returns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deliver consistent, risk-adjusted returns through disciplined underwriting.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2380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FFBEB"/>
          </a:solidFill>
          <a:ln w="254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374151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D97706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FFB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Portfolio Value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185+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Properties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42M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Total Sq Ft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95.8%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Occupancy Rate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7.2%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Average Cap Rate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878"/>
            </a:avLst>
          </a:prstGeom>
          <a:solidFill>
            <a:srgbClr val="FFFFFF"/>
          </a:solidFill>
          <a:ln w="2540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374151"/>
                </a:solidFill>
                <a:latin typeface="Inter"/>
              </a:rPr>
              <a:t>$380M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Annual NOI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222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27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85800" y="4629000"/>
            <a:ext cx="10820400" cy="0"/>
          </a:xfrm>
          <a:prstGeom prst="line">
            <a:avLst/>
          </a:prstGeom>
          <a:ln w="63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685800" y="4679000"/>
            <a:ext cx="10820400" cy="0"/>
          </a:xfrm>
          <a:prstGeom prst="line">
            <a:avLst/>
          </a:prstGeom>
          <a:ln w="254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846000" y="2479000"/>
            <a:ext cx="500000" cy="5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96000" y="2529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2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2900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374151"/>
                </a:solidFill>
                <a:latin typeface="Inter"/>
              </a:rPr>
              <a:t>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85800" y="3829000"/>
            <a:ext cx="8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C344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9BA0A8"/>
                </a:solidFill>
                <a:latin typeface="Inter"/>
              </a:rPr>
              <a:t>Pinnacle Properties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9BA0A8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374151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196000" y="880000"/>
            <a:ext cx="18000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D97706"/>
              </a:buClr>
            </a:pPr>
            <a:r>
              <a:rPr sz="1400">
                <a:solidFill>
                  <a:srgbClr val="374151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$6.2B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Portfolio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95.8%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Occupancy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737A8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D97706"/>
                </a:solidFill>
                <a:latin typeface="Inter"/>
              </a:rPr>
              <a:t>$380M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FB3B9"/>
                </a:solidFill>
                <a:latin typeface="Inter"/>
              </a:rPr>
              <a:t>NOI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Pinnacle Properties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